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97" r:id="rId3"/>
    <p:sldId id="257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6" r:id="rId14"/>
    <p:sldId id="258" r:id="rId15"/>
    <p:sldId id="276" r:id="rId16"/>
    <p:sldId id="259" r:id="rId17"/>
    <p:sldId id="263" r:id="rId18"/>
    <p:sldId id="264" r:id="rId19"/>
    <p:sldId id="265" r:id="rId20"/>
    <p:sldId id="278" r:id="rId21"/>
    <p:sldId id="279" r:id="rId22"/>
    <p:sldId id="280" r:id="rId23"/>
    <p:sldId id="291" r:id="rId24"/>
    <p:sldId id="262" r:id="rId25"/>
    <p:sldId id="277" r:id="rId26"/>
    <p:sldId id="281" r:id="rId27"/>
    <p:sldId id="301" r:id="rId28"/>
    <p:sldId id="300" r:id="rId29"/>
    <p:sldId id="285" r:id="rId30"/>
    <p:sldId id="284" r:id="rId31"/>
    <p:sldId id="302" r:id="rId32"/>
    <p:sldId id="283" r:id="rId33"/>
    <p:sldId id="298" r:id="rId34"/>
    <p:sldId id="299" r:id="rId35"/>
    <p:sldId id="286" r:id="rId36"/>
    <p:sldId id="287" r:id="rId37"/>
    <p:sldId id="288" r:id="rId38"/>
    <p:sldId id="292" r:id="rId39"/>
    <p:sldId id="293" r:id="rId40"/>
    <p:sldId id="290" r:id="rId41"/>
    <p:sldId id="295" r:id="rId42"/>
    <p:sldId id="296" r:id="rId43"/>
    <p:sldId id="294" r:id="rId44"/>
    <p:sldId id="303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66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5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4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146230-566C-4249-B1BA-DD508C8ECE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8000" b="1" i="1" dirty="0"/>
              <a:t>UNA COMUNITA’ IN CAMMINO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AFDBE72-36C9-40A4-B845-737FF700D8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5012512"/>
            <a:ext cx="8825658" cy="861420"/>
          </a:xfrm>
        </p:spPr>
        <p:txBody>
          <a:bodyPr>
            <a:noAutofit/>
          </a:bodyPr>
          <a:lstStyle/>
          <a:p>
            <a:r>
              <a:rPr lang="it-IT" sz="4000" b="1" dirty="0">
                <a:solidFill>
                  <a:srgbClr val="FFFF00"/>
                </a:solidFill>
              </a:rPr>
              <a:t>ASSEMBLEA DELLA COMUNITA’ </a:t>
            </a:r>
          </a:p>
          <a:p>
            <a:r>
              <a:rPr lang="it-IT" sz="4000" b="1" dirty="0">
                <a:solidFill>
                  <a:srgbClr val="FFFF00"/>
                </a:solidFill>
              </a:rPr>
              <a:t>EDUCATIVA PASTORALE</a:t>
            </a:r>
          </a:p>
        </p:txBody>
      </p:sp>
    </p:spTree>
    <p:extLst>
      <p:ext uri="{BB962C8B-B14F-4D97-AF65-F5344CB8AC3E}">
        <p14:creationId xmlns:p14="http://schemas.microsoft.com/office/powerpoint/2010/main" val="2986927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3038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801" y="2057400"/>
            <a:ext cx="7366000" cy="427568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La </a:t>
            </a:r>
            <a:r>
              <a:rPr lang="it-IT" sz="2800" b="1" u="sng" cap="none" dirty="0">
                <a:solidFill>
                  <a:srgbClr val="FFFF00"/>
                </a:solidFill>
              </a:rPr>
              <a:t>missione</a:t>
            </a:r>
            <a:r>
              <a:rPr lang="it-IT" sz="2800" b="1" cap="none" dirty="0">
                <a:solidFill>
                  <a:srgbClr val="FFFF00"/>
                </a:solidFill>
              </a:rPr>
              <a:t> salesiana, che dà a tutta la nostra esistenza il suo tono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concreto, specifica il compito che abbiamo nella Chiesa e determina il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posto che occupiamo tra le famiglie religiose</a:t>
            </a:r>
            <a:endParaRPr lang="it-IT" sz="2800" b="1" i="1" cap="none" dirty="0">
              <a:solidFill>
                <a:srgbClr val="FFFF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174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3038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801" y="2654300"/>
            <a:ext cx="7366000" cy="367878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La </a:t>
            </a:r>
            <a:r>
              <a:rPr lang="it-IT" sz="2800" b="1" u="sng" cap="none" dirty="0">
                <a:solidFill>
                  <a:srgbClr val="FFFF00"/>
                </a:solidFill>
              </a:rPr>
              <a:t>PASTORALE GIOVANILE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è l’espressione prima e tipica della missione, ma la PASTORALE GIOVANILE non esaurisce la ricchezza della missione salesiana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174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3038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801" y="1866900"/>
            <a:ext cx="7366000" cy="446618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La Pastorale Giovanile Salesiana è </a:t>
            </a:r>
            <a:r>
              <a:rPr lang="it-IT" sz="2800" b="1" u="sng" cap="none" dirty="0">
                <a:solidFill>
                  <a:srgbClr val="FFFF00"/>
                </a:solidFill>
              </a:rPr>
              <a:t>azione</a:t>
            </a:r>
            <a:r>
              <a:rPr lang="it-IT" sz="2800" b="1" cap="none" dirty="0">
                <a:solidFill>
                  <a:srgbClr val="FFFF00"/>
                </a:solidFill>
              </a:rPr>
              <a:t> organica di una </a:t>
            </a:r>
            <a:r>
              <a:rPr lang="it-IT" sz="2800" b="1" u="sng" cap="none" dirty="0">
                <a:solidFill>
                  <a:srgbClr val="FFFF00"/>
                </a:solidFill>
              </a:rPr>
              <a:t>Comunità Educativo-Pastorale </a:t>
            </a:r>
            <a:r>
              <a:rPr lang="it-IT" sz="2800" b="1" cap="none" dirty="0">
                <a:solidFill>
                  <a:srgbClr val="FFFF00"/>
                </a:solidFill>
              </a:rPr>
              <a:t>che, mossa da una </a:t>
            </a:r>
            <a:r>
              <a:rPr lang="it-IT" sz="2800" b="1" u="sng" cap="none" dirty="0">
                <a:solidFill>
                  <a:srgbClr val="FFFF00"/>
                </a:solidFill>
              </a:rPr>
              <a:t>missione carismatica</a:t>
            </a:r>
            <a:r>
              <a:rPr lang="it-IT" sz="2800" b="1" cap="none" dirty="0">
                <a:solidFill>
                  <a:srgbClr val="FFFF00"/>
                </a:solidFill>
              </a:rPr>
              <a:t>, vuole abilitare i giovani a crescere fino alla propria maturità, fino a</a:t>
            </a:r>
          </a:p>
          <a:p>
            <a:pPr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coglierne il richiamo religioso, e fino alla comunione nella Chiesa con Gesù Cristo avvertito come colui che dà pienezza alla vita: “onesti cittadini e buoni cristiani”.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174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493587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6739" y="2233749"/>
            <a:ext cx="7224037" cy="426443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Il primo elemento fondamentale per la realizzazione della pastorale giovanile salesiana è la </a:t>
            </a:r>
            <a:r>
              <a:rPr lang="it-IT" sz="2800" b="1" u="sng" cap="none" dirty="0">
                <a:solidFill>
                  <a:srgbClr val="FFFF00"/>
                </a:solidFill>
              </a:rPr>
              <a:t>comunità</a:t>
            </a:r>
            <a:r>
              <a:rPr lang="it-IT" sz="2800" b="1" cap="none" dirty="0">
                <a:solidFill>
                  <a:srgbClr val="FFFF00"/>
                </a:solidFill>
              </a:rPr>
              <a:t> che coinvolge, </a:t>
            </a:r>
            <a:r>
              <a:rPr lang="it-IT" sz="2800" b="1" u="sng" cap="none" dirty="0">
                <a:solidFill>
                  <a:srgbClr val="FFFF00"/>
                </a:solidFill>
              </a:rPr>
              <a:t>in clima di famiglia</a:t>
            </a:r>
            <a:r>
              <a:rPr lang="it-IT" sz="2800" b="1" cap="none" dirty="0">
                <a:solidFill>
                  <a:srgbClr val="FFFF00"/>
                </a:solidFill>
              </a:rPr>
              <a:t>, giovani e adulti, genitori ed educatori, fino a diventare esperienza di Chiesa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66531" y="2870200"/>
            <a:ext cx="3602445" cy="362798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493587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6740" y="2348949"/>
            <a:ext cx="6582443" cy="407303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it-IT" sz="2800" b="1" cap="none" dirty="0">
                <a:solidFill>
                  <a:srgbClr val="FFFF00"/>
                </a:solidFill>
              </a:rPr>
              <a:t>Una COMUNITA’ che vive i diversi doni e servizi come realtà complementari, in mutua reciprocità, al servizio di una stessa missione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0650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54560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493587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2298582"/>
            <a:ext cx="10872249" cy="4381617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it-IT" sz="2800" b="1" cap="none" dirty="0">
                <a:solidFill>
                  <a:srgbClr val="FFFF00"/>
                </a:solidFill>
              </a:rPr>
              <a:t>CHIESA              CARISMA                   MISSIONE</a:t>
            </a:r>
          </a:p>
          <a:p>
            <a:pPr algn="ctr">
              <a:lnSpc>
                <a:spcPct val="200000"/>
              </a:lnSpc>
            </a:pPr>
            <a:endParaRPr lang="it-IT" sz="2800" b="1" cap="none" dirty="0">
              <a:solidFill>
                <a:srgbClr val="FFFF0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it-IT" sz="2800" b="1" cap="none" dirty="0">
                <a:solidFill>
                  <a:srgbClr val="FFFF00"/>
                </a:solidFill>
              </a:rPr>
              <a:t>MISSIONE                  CARISMA                CHIESA </a:t>
            </a:r>
          </a:p>
        </p:txBody>
      </p:sp>
      <p:sp>
        <p:nvSpPr>
          <p:cNvPr id="7" name="Freccia a destra 6"/>
          <p:cNvSpPr/>
          <p:nvPr/>
        </p:nvSpPr>
        <p:spPr>
          <a:xfrm>
            <a:off x="3544465" y="2685293"/>
            <a:ext cx="977900" cy="393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>
            <a:off x="6782965" y="2672593"/>
            <a:ext cx="977900" cy="393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/>
          <p:cNvSpPr/>
          <p:nvPr/>
        </p:nvSpPr>
        <p:spPr>
          <a:xfrm>
            <a:off x="3988965" y="4641093"/>
            <a:ext cx="977900" cy="393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/>
          <p:cNvSpPr/>
          <p:nvPr/>
        </p:nvSpPr>
        <p:spPr>
          <a:xfrm>
            <a:off x="7329065" y="4641093"/>
            <a:ext cx="977900" cy="393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4560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493587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6740" y="2425149"/>
            <a:ext cx="6904360" cy="4073034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it-IT" sz="2800" b="1" cap="none" dirty="0">
                <a:solidFill>
                  <a:srgbClr val="FFFF00"/>
                </a:solidFill>
              </a:rPr>
              <a:t>Questa COMUNITA’, soggetto e, al tempo stesso, oggetto e ambito dell’azione educativo-pastorale è la</a:t>
            </a:r>
          </a:p>
          <a:p>
            <a:pPr>
              <a:lnSpc>
                <a:spcPct val="200000"/>
              </a:lnSpc>
            </a:pPr>
            <a:r>
              <a:rPr lang="it-IT" sz="3200" b="1" cap="none" dirty="0">
                <a:solidFill>
                  <a:srgbClr val="FF0000"/>
                </a:solidFill>
                <a:highlight>
                  <a:srgbClr val="FFFF00"/>
                </a:highlight>
              </a:rPr>
              <a:t>COMUNITA’ EDUCATIVO-PASTORALE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0650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51364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390605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6740" y="1972491"/>
            <a:ext cx="7289351" cy="452569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12800" b="1" cap="none" dirty="0">
                <a:solidFill>
                  <a:srgbClr val="FF0000"/>
                </a:solidFill>
                <a:highlight>
                  <a:srgbClr val="FFFF00"/>
                </a:highlight>
              </a:rPr>
              <a:t>COMUNITA’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11200" b="1" cap="none" dirty="0">
                <a:solidFill>
                  <a:srgbClr val="FFFF00"/>
                </a:solidFill>
              </a:rPr>
              <a:t>perché coinvolge in un clima di famiglia giovani e adulti,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11200" b="1" cap="none" dirty="0">
                <a:solidFill>
                  <a:srgbClr val="FFFF00"/>
                </a:solidFill>
              </a:rPr>
              <a:t>genitori ed educatori, dove l’elemento fondamentale di unità non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11200" b="1" cap="none" dirty="0">
                <a:solidFill>
                  <a:srgbClr val="FFFF00"/>
                </a:solidFill>
              </a:rPr>
              <a:t>è il lavoro o l’efficacia, ma un insieme di valori vitali (educativi,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11200" b="1" cap="none" dirty="0">
                <a:solidFill>
                  <a:srgbClr val="FFFF00"/>
                </a:solidFill>
              </a:rPr>
              <a:t>spirituali, salesiani...) che configurano un’identità condivisa 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11200" b="1" cap="none" dirty="0">
                <a:solidFill>
                  <a:srgbClr val="FFFF00"/>
                </a:solidFill>
              </a:rPr>
              <a:t>cordialmente voluta;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0650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51364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493587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6740" y="1972491"/>
            <a:ext cx="7289351" cy="452569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00000"/>
              </a:lnSpc>
            </a:pPr>
            <a:r>
              <a:rPr lang="it-IT" sz="12800" b="1" cap="none" dirty="0">
                <a:solidFill>
                  <a:srgbClr val="FF0000"/>
                </a:solidFill>
                <a:highlight>
                  <a:srgbClr val="FFFF00"/>
                </a:highlight>
              </a:rPr>
              <a:t>EDUCATIVA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9600" b="1" cap="none" dirty="0">
                <a:solidFill>
                  <a:srgbClr val="FFFF00"/>
                </a:solidFill>
              </a:rPr>
              <a:t>perché colloca nel centro dei suoi progetti, relazioni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9600" b="1" cap="none" dirty="0">
                <a:solidFill>
                  <a:srgbClr val="FFFF00"/>
                </a:solidFill>
              </a:rPr>
              <a:t>e organizzazioni, la preoccupazione per la promozione integrale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9600" b="1" cap="none" dirty="0">
                <a:solidFill>
                  <a:srgbClr val="FFFF00"/>
                </a:solidFill>
              </a:rPr>
              <a:t>dei giovani, cioè la maturazione delle loro potenzialità in tutti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9600" b="1" cap="none" dirty="0">
                <a:solidFill>
                  <a:srgbClr val="FFFF00"/>
                </a:solidFill>
              </a:rPr>
              <a:t>gli aspetti: fisico, psicologico, culturale, professionale, sociale,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9600" b="1" cap="none" dirty="0">
                <a:solidFill>
                  <a:srgbClr val="FFFF00"/>
                </a:solidFill>
              </a:rPr>
              <a:t>trascendente;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0650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51364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493587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6740" y="1972491"/>
            <a:ext cx="7289351" cy="452569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it-IT" sz="12800" b="1" cap="none" dirty="0">
                <a:solidFill>
                  <a:srgbClr val="FF0000"/>
                </a:solidFill>
                <a:highlight>
                  <a:srgbClr val="FFFF00"/>
                </a:highlight>
              </a:rPr>
              <a:t>PASTORALE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9600" b="1" cap="none" dirty="0">
                <a:solidFill>
                  <a:srgbClr val="FFFF00"/>
                </a:solidFill>
              </a:rPr>
              <a:t>perché si apre all’evangelizzazione, cammina con i giovani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9600" b="1" cap="none" dirty="0">
                <a:solidFill>
                  <a:srgbClr val="FFFF00"/>
                </a:solidFill>
              </a:rPr>
              <a:t>incontro a Cristo e realizza un’esperienza di Chiesa, dove con i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9600" b="1" cap="none" dirty="0">
                <a:solidFill>
                  <a:srgbClr val="FFFF00"/>
                </a:solidFill>
              </a:rPr>
              <a:t>giovani si sperimentino i valori della comunione umana e cristiana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9600" b="1" cap="none" dirty="0">
                <a:solidFill>
                  <a:srgbClr val="FFFF00"/>
                </a:solidFill>
              </a:rPr>
              <a:t>con Dio e con gli altri.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0650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51364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146230-566C-4249-B1BA-DD508C8EC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816100"/>
            <a:ext cx="8825658" cy="3329581"/>
          </a:xfrm>
        </p:spPr>
        <p:txBody>
          <a:bodyPr/>
          <a:lstStyle/>
          <a:p>
            <a:r>
              <a:rPr lang="it-IT" sz="6500" b="1" dirty="0"/>
              <a:t>UNA COMUNIONE</a:t>
            </a:r>
            <a:br>
              <a:rPr lang="it-IT" sz="6500" b="1" dirty="0"/>
            </a:br>
            <a:r>
              <a:rPr lang="it-IT" sz="6500" b="1" dirty="0"/>
              <a:t>AL SERVIZIO</a:t>
            </a:r>
            <a:br>
              <a:rPr lang="it-IT" sz="6500" b="1" dirty="0"/>
            </a:br>
            <a:r>
              <a:rPr lang="it-IT" sz="6500" b="1" dirty="0" err="1"/>
              <a:t>DI</a:t>
            </a:r>
            <a:r>
              <a:rPr lang="it-IT" sz="6500" b="1" dirty="0"/>
              <a:t> UNA STESSA MISSIONE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AFDBE72-36C9-40A4-B845-737FF700D8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5317312"/>
            <a:ext cx="8825658" cy="861420"/>
          </a:xfrm>
        </p:spPr>
        <p:txBody>
          <a:bodyPr>
            <a:norm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UN’ESPERIENZA COMUNITARIA</a:t>
            </a:r>
          </a:p>
        </p:txBody>
      </p:sp>
    </p:spTree>
    <p:extLst>
      <p:ext uri="{BB962C8B-B14F-4D97-AF65-F5344CB8AC3E}">
        <p14:creationId xmlns:p14="http://schemas.microsoft.com/office/powerpoint/2010/main" val="2986927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493587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6740" y="1972491"/>
            <a:ext cx="7289351" cy="452569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3000" b="1" cap="none" dirty="0">
                <a:solidFill>
                  <a:srgbClr val="FFFF00"/>
                </a:solidFill>
              </a:rPr>
              <a:t>Insieme ai laici nella missione e nella formazione:</a:t>
            </a:r>
          </a:p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it-IT" sz="3000" b="1" cap="none" dirty="0">
                <a:solidFill>
                  <a:srgbClr val="FFFF00"/>
                </a:solidFill>
              </a:rPr>
              <a:t>La missione condivisa con i laici si manifesta come un vero percorso di riscoperta dell’identità carismatica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0650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513644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493587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6740" y="1972491"/>
            <a:ext cx="7289351" cy="4525693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3000" b="1" i="1" cap="none" dirty="0">
                <a:solidFill>
                  <a:srgbClr val="FFFF00"/>
                </a:solidFill>
              </a:rPr>
              <a:t>Quanto più numerosi sono gli elementi comuni tra salesiani e laici tanto più solida è la relazione e la convergenza educativo pastorale, che risulta non solo più facile ma anche più ricca.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0650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513644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2149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8640" y="1693091"/>
            <a:ext cx="7289351" cy="452569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it-IT" sz="8800" b="1" i="1" cap="none" dirty="0">
                <a:solidFill>
                  <a:srgbClr val="FFFF00"/>
                </a:solidFill>
              </a:rPr>
              <a:t>Riconoscere la grande diversità e le numerose differenze è il punto di partenza per immaginare, sognare e costruire un cammino comune nelle nostre comunità educativo pastorali, con la più ampia partecipazione e il maggiore contributo possibile, valorizzando in modo singolare e positivo l’apporto che ci viene anche dalla specifica condizione di uomini e donne</a:t>
            </a:r>
          </a:p>
          <a:p>
            <a:pPr algn="r">
              <a:lnSpc>
                <a:spcPct val="200000"/>
              </a:lnSpc>
              <a:spcBef>
                <a:spcPts val="0"/>
              </a:spcBef>
            </a:pPr>
            <a:r>
              <a:rPr lang="it-IT" sz="6400" b="1" i="1" cap="none" dirty="0">
                <a:solidFill>
                  <a:srgbClr val="FFFF00"/>
                </a:solidFill>
              </a:rPr>
              <a:t>Lettera di convocazione del CG 28 </a:t>
            </a:r>
          </a:p>
          <a:p>
            <a:pPr algn="r">
              <a:lnSpc>
                <a:spcPct val="200000"/>
              </a:lnSpc>
              <a:spcBef>
                <a:spcPts val="0"/>
              </a:spcBef>
            </a:pPr>
            <a:r>
              <a:rPr lang="it-IT" sz="6400" b="1" i="1" cap="none" dirty="0" err="1">
                <a:solidFill>
                  <a:srgbClr val="FFFF00"/>
                </a:solidFill>
              </a:rPr>
              <a:t>Rettor</a:t>
            </a:r>
            <a:r>
              <a:rPr lang="it-IT" sz="6400" b="1" i="1" cap="none" dirty="0">
                <a:solidFill>
                  <a:srgbClr val="FFFF00"/>
                </a:solidFill>
              </a:rPr>
              <a:t> Maggiore, maggio 2018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1285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51364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146230-566C-4249-B1BA-DD508C8ECE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6500" b="1" dirty="0">
                <a:solidFill>
                  <a:srgbClr val="FFFF00"/>
                </a:solidFill>
              </a:rPr>
              <a:t>GLI ORGANISMI </a:t>
            </a:r>
            <a:br>
              <a:rPr lang="it-IT" sz="6500" b="1" dirty="0">
                <a:solidFill>
                  <a:srgbClr val="FFFF00"/>
                </a:solidFill>
              </a:rPr>
            </a:br>
            <a:r>
              <a:rPr lang="it-IT" sz="6500" b="1" dirty="0" err="1">
                <a:solidFill>
                  <a:srgbClr val="FFFF00"/>
                </a:solidFill>
              </a:rPr>
              <a:t>DI</a:t>
            </a:r>
            <a:r>
              <a:rPr lang="it-IT" sz="6500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AFDBE72-36C9-40A4-B845-737FF700D8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5012512"/>
            <a:ext cx="8825658" cy="861420"/>
          </a:xfrm>
        </p:spPr>
        <p:txBody>
          <a:bodyPr>
            <a:normAutofit lnSpcReduction="10000"/>
          </a:bodyPr>
          <a:lstStyle/>
          <a:p>
            <a:r>
              <a:rPr lang="it-IT" sz="2800" b="1" dirty="0">
                <a:solidFill>
                  <a:schemeClr val="tx1"/>
                </a:solidFill>
              </a:rPr>
              <a:t>UNA COMUNITA’ SALESIANA ANIMATRICE </a:t>
            </a:r>
            <a:r>
              <a:rPr lang="it-IT" sz="2800" b="1" dirty="0" err="1">
                <a:solidFill>
                  <a:schemeClr val="tx1"/>
                </a:solidFill>
              </a:rPr>
              <a:t>DI</a:t>
            </a:r>
            <a:r>
              <a:rPr lang="it-IT" sz="2800" b="1" dirty="0">
                <a:solidFill>
                  <a:schemeClr val="tx1"/>
                </a:solidFill>
              </a:rPr>
              <a:t> UN’OPERA SALESIANA</a:t>
            </a:r>
          </a:p>
        </p:txBody>
      </p:sp>
    </p:spTree>
    <p:extLst>
      <p:ext uri="{BB962C8B-B14F-4D97-AF65-F5344CB8AC3E}">
        <p14:creationId xmlns:p14="http://schemas.microsoft.com/office/powerpoint/2010/main" val="29869279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9177552" cy="933405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552" y="1672409"/>
            <a:ext cx="6955160" cy="422488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it-IT" sz="2400" b="1" cap="none" dirty="0">
                <a:solidFill>
                  <a:srgbClr val="FF0000"/>
                </a:solidFill>
                <a:highlight>
                  <a:srgbClr val="FFFF00"/>
                </a:highlight>
              </a:rPr>
              <a:t>LA COMUNITA’ EDUCATIVO-PASTORALE (CEP)</a:t>
            </a:r>
          </a:p>
          <a:p>
            <a:pPr>
              <a:lnSpc>
                <a:spcPct val="200000"/>
              </a:lnSpc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Si tratta di una comunità articolata in cerchi concentrici, nella quale i giovani, punto di riferimento fondamentale, sono al centro: la comunità salesiana, le famiglie, i laici a vario titolo collaboratori.</a:t>
            </a:r>
          </a:p>
        </p:txBody>
      </p:sp>
      <p:pic>
        <p:nvPicPr>
          <p:cNvPr id="5" name="Immagine 4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343899" y="3187700"/>
            <a:ext cx="3600000" cy="3600000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9187"/>
            <a:ext cx="9229804" cy="718454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pic>
        <p:nvPicPr>
          <p:cNvPr id="12" name="Immagine 11" descr="CERCHI CONCETRICI CEP.jpg"/>
          <p:cNvPicPr>
            <a:picLocks noChangeAspect="1"/>
          </p:cNvPicPr>
          <p:nvPr/>
        </p:nvPicPr>
        <p:blipFill>
          <a:blip r:embed="rId2"/>
          <a:srcRect l="8877" t="7619" r="6274" b="53143"/>
          <a:stretch>
            <a:fillRect/>
          </a:stretch>
        </p:blipFill>
        <p:spPr>
          <a:xfrm>
            <a:off x="515728" y="744583"/>
            <a:ext cx="9843118" cy="599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9177552" cy="933405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pic>
        <p:nvPicPr>
          <p:cNvPr id="5" name="Immagine 4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407399" y="3098800"/>
            <a:ext cx="3600000" cy="3600000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469155" y="1754780"/>
            <a:ext cx="7773145" cy="422691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it-IT" sz="3200" b="1" cap="none" dirty="0">
                <a:solidFill>
                  <a:schemeClr val="tx1"/>
                </a:solidFill>
              </a:rPr>
              <a:t>I soggetti della CEP sono: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it-IT" sz="3200" b="1" cap="none" dirty="0">
                <a:solidFill>
                  <a:schemeClr val="tx1"/>
                </a:solidFill>
              </a:rPr>
              <a:t>la comunità salesiana, i giovani, i genitori, i laici a vario titolo responsabili e collaboratori, tra i quali anzitutto i membri della Famiglia Salesiana</a:t>
            </a:r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9177552" cy="933405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pic>
        <p:nvPicPr>
          <p:cNvPr id="5" name="Immagine 4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407399" y="3098800"/>
            <a:ext cx="3600000" cy="3600000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469155" y="1754780"/>
            <a:ext cx="7773145" cy="448092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it-IT" sz="9600" b="1" cap="none" dirty="0">
                <a:solidFill>
                  <a:schemeClr val="tx1"/>
                </a:solidFill>
              </a:rPr>
              <a:t>Nuovo rapporto tra Salesiani e laici: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7100" b="1" cap="none" dirty="0">
                <a:solidFill>
                  <a:schemeClr val="tx1"/>
                </a:solidFill>
              </a:rPr>
              <a:t> </a:t>
            </a:r>
            <a:r>
              <a:rPr lang="it-IT" sz="9600" b="1" cap="none" dirty="0">
                <a:solidFill>
                  <a:schemeClr val="tx1"/>
                </a:solidFill>
              </a:rPr>
              <a:t> Il COINVOLGIMENTO convinto e sincero tra i SDB e Laici,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9600" b="1" cap="none" dirty="0">
                <a:solidFill>
                  <a:schemeClr val="tx1"/>
                </a:solidFill>
              </a:rPr>
              <a:t> che matura nella CORRESPONSABILITA' concreta ed effettiva,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9600" b="1" cap="none" dirty="0">
                <a:solidFill>
                  <a:schemeClr val="tx1"/>
                </a:solidFill>
              </a:rPr>
              <a:t> con la necessaria COMUNICAZIONE, reciproca e trasparente,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9600" b="1" cap="none" dirty="0">
                <a:solidFill>
                  <a:schemeClr val="tx1"/>
                </a:solidFill>
              </a:rPr>
              <a:t> qualificati da un'adeguata FORMAZIONE mutua e complementare.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it-IT" sz="3200" b="1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9177552" cy="933405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pic>
        <p:nvPicPr>
          <p:cNvPr id="5" name="Immagine 4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407399" y="3098800"/>
            <a:ext cx="3600000" cy="3600000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469155" y="1754780"/>
            <a:ext cx="7773145" cy="455712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it-IT" sz="3200" b="1" cap="none" dirty="0">
                <a:solidFill>
                  <a:schemeClr val="tx1"/>
                </a:solidFill>
              </a:rPr>
              <a:t>La CEP della Parrocchia-Oratorio è una delle 3 CEP che si andrà a formare nei prossimi anni a Vasto: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it-IT" sz="3200" b="1" cap="none" dirty="0">
                <a:solidFill>
                  <a:schemeClr val="tx1"/>
                </a:solidFill>
              </a:rPr>
              <a:t>CEP della Parrocchia-Oratorio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it-IT" sz="3200" b="1" cap="none" dirty="0">
                <a:solidFill>
                  <a:schemeClr val="tx1"/>
                </a:solidFill>
              </a:rPr>
              <a:t>CEP del Centro Formazione Professionale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it-IT" sz="3200" b="1" cap="none" dirty="0">
                <a:solidFill>
                  <a:schemeClr val="tx1"/>
                </a:solidFill>
              </a:rPr>
              <a:t>CEP della Comunità di accoglienza 		</a:t>
            </a:r>
            <a:r>
              <a:rPr lang="it-IT" sz="3200" b="1" i="1" cap="none" dirty="0">
                <a:solidFill>
                  <a:schemeClr val="tx1"/>
                </a:solidFill>
              </a:rPr>
              <a:t>Soggiorno Proposta</a:t>
            </a:r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163873"/>
            <a:ext cx="9177552" cy="724399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0614" y="966651"/>
            <a:ext cx="10620380" cy="443425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ASSEMBLEA DELLA CEP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E’ un momento di ampia partecipazione che consente di camminare con il popolo di Dio e: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Esprime il significato comunitario ed assembleare della chiesa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 offre occasioni di verifica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 fa emergere eventuali insoddisfazioni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 ascolta opportuni suggerimenti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 permette ad ogni membro della Comunità cristiana di farsi opportunamente presente</a:t>
            </a:r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8825657" cy="1493587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6739" y="2233749"/>
            <a:ext cx="7224037" cy="426443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600" b="1" cap="none" dirty="0">
                <a:solidFill>
                  <a:srgbClr val="FFFF00"/>
                </a:solidFill>
              </a:rPr>
              <a:t>La Chiesa è, nella sua essenza più profonda, “mistero di </a:t>
            </a:r>
            <a:r>
              <a:rPr lang="it-IT" sz="2600" b="1" u="sng" cap="none" dirty="0">
                <a:solidFill>
                  <a:srgbClr val="FFFF00"/>
                </a:solidFill>
              </a:rPr>
              <a:t>comunione</a:t>
            </a:r>
            <a:r>
              <a:rPr lang="it-IT" sz="2600" b="1" cap="none" dirty="0">
                <a:solidFill>
                  <a:srgbClr val="FFFF00"/>
                </a:solidFill>
              </a:rPr>
              <a:t> e di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600" b="1" u="sng" cap="none" dirty="0">
                <a:solidFill>
                  <a:srgbClr val="FFFF00"/>
                </a:solidFill>
              </a:rPr>
              <a:t>missione</a:t>
            </a:r>
            <a:r>
              <a:rPr lang="it-IT" sz="2600" b="1" cap="none" dirty="0">
                <a:solidFill>
                  <a:srgbClr val="FFFF00"/>
                </a:solidFill>
              </a:rPr>
              <a:t>”: continuazione della Missione di Gesù Cristo, nell’annuncio dell’Amore di Dio per l’edificazione della comunione comunità dei figli e figlie di Dio.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0650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255314"/>
            <a:ext cx="9177552" cy="724399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0615" y="1176021"/>
            <a:ext cx="7681236" cy="422488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it-IT" sz="2400" b="1" cap="non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CONSIGLIO DELLA CEP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E’ l’organismo che anima e coordina l’opera salesiana attraverso la riflessione, il dialogo, la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programmazione e la revisione dell’azione </a:t>
            </a:r>
            <a:r>
              <a:rPr lang="it-IT" sz="2600" b="1" cap="none" dirty="0" err="1">
                <a:solidFill>
                  <a:schemeClr val="tx1">
                    <a:lumMod val="95000"/>
                  </a:schemeClr>
                </a:solidFill>
              </a:rPr>
              <a:t>educativo-pastorale</a:t>
            </a: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La sua funzione è favorire il coordinamento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al servizio dell’unità del progetto salesiano nel territorio dove sorge l’opera salesiana,</a:t>
            </a:r>
          </a:p>
        </p:txBody>
      </p:sp>
      <p:pic>
        <p:nvPicPr>
          <p:cNvPr id="5" name="Immagine 4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343899" y="3187700"/>
            <a:ext cx="3600000" cy="3600000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255314"/>
            <a:ext cx="9177552" cy="724399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0615" y="1176021"/>
            <a:ext cx="7681236" cy="422488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it-IT" sz="2400" b="1" cap="non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CONSIGLIO DELLA CEP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Il Consiglio della Parrocchia deve essere immagine della Parrocchia-Oratorio, devono essere rappresentate le varie condizioni laicali: uomini e donne, giovani e anziani, associazioni, professioni, esperienze, nonché le varie zone, i rioni e le frazioni, i vari ministeri di fatto.</a:t>
            </a:r>
          </a:p>
        </p:txBody>
      </p:sp>
      <p:pic>
        <p:nvPicPr>
          <p:cNvPr id="5" name="Immagine 4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343899" y="3187700"/>
            <a:ext cx="3600000" cy="3600000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9177552" cy="933405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552" y="1412350"/>
            <a:ext cx="7756347" cy="422488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2800" b="1" cap="non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COORDINAMENTO DELLE C.E.P. – CONSIGLIO DELL’OPERA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500" b="1" cap="none" dirty="0">
                <a:solidFill>
                  <a:schemeClr val="tx1">
                    <a:lumMod val="95000"/>
                  </a:schemeClr>
                </a:solidFill>
              </a:rPr>
              <a:t>E’ formato dai responsabili delle (3) CEP assieme alla comunità salesiana. Insieme si formano seguendo il magistero della Chiesa, quella particolare e il magistero salesiano e </a:t>
            </a:r>
            <a:r>
              <a:rPr lang="it-IT" sz="2500" b="1" cap="none" dirty="0" err="1">
                <a:solidFill>
                  <a:schemeClr val="tx1">
                    <a:lumMod val="95000"/>
                  </a:schemeClr>
                </a:solidFill>
              </a:rPr>
              <a:t>ispettoriale</a:t>
            </a:r>
            <a:r>
              <a:rPr lang="it-IT" sz="2500" b="1" cap="none" dirty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500" b="1" cap="none" dirty="0">
                <a:solidFill>
                  <a:schemeClr val="tx1">
                    <a:lumMod val="95000"/>
                  </a:schemeClr>
                </a:solidFill>
              </a:rPr>
              <a:t>Insieme progettano le linee guida e fondamentali dei (3) PEPS.</a:t>
            </a:r>
          </a:p>
        </p:txBody>
      </p:sp>
      <p:pic>
        <p:nvPicPr>
          <p:cNvPr id="5" name="Immagine 4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472881" y="3330428"/>
            <a:ext cx="3471018" cy="3457271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8"/>
            <a:ext cx="9177552" cy="933405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552" y="1672409"/>
            <a:ext cx="7629348" cy="422488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it-IT" sz="2400" b="1" cap="non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IL CONSIGLIO LOCALE O CONSIGLIO DELLA CASA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400" b="1" cap="none" dirty="0">
                <a:solidFill>
                  <a:schemeClr val="tx1"/>
                </a:solidFill>
              </a:rPr>
              <a:t>In ogni comunità locale c’è un Consiglio composto da confratelli con voti perpetui, non più in formazione iniziale.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400" b="1" cap="none" dirty="0">
                <a:solidFill>
                  <a:schemeClr val="tx1"/>
                </a:solidFill>
              </a:rPr>
              <a:t>È compito di questo Consiglio collaborare nell’animazione e nel governo con il direttore che lo convoca e lo presiede. </a:t>
            </a:r>
          </a:p>
          <a:p>
            <a:pPr>
              <a:lnSpc>
                <a:spcPct val="200000"/>
              </a:lnSpc>
            </a:pPr>
            <a:endParaRPr lang="it-IT" sz="2400" b="1" cap="none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200000"/>
              </a:lnSpc>
            </a:pPr>
            <a:endParaRPr lang="it-IT" sz="2400" b="1" cap="none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200000"/>
              </a:lnSpc>
            </a:pPr>
            <a:endParaRPr lang="it-IT" sz="2600" b="1" cap="none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5" name="Immagine 4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407399" y="3098800"/>
            <a:ext cx="3600000" cy="3600000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9177552" cy="808582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552" y="1384300"/>
            <a:ext cx="7210248" cy="451299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it-IT" sz="2400" b="1" cap="non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IL DIRETTORE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600" b="1" cap="none" dirty="0">
                <a:solidFill>
                  <a:schemeClr val="tx1"/>
                </a:solidFill>
              </a:rPr>
              <a:t>Il direttore SDB, primo responsabile delle attività apostoliche e dell'amministrazione della comunità, è anche primo responsabile della CEP: in essa la parola definitiva, dopo paziente ricerca, spetterà al direttore, sempre in dialogo con il suo consiglio.</a:t>
            </a:r>
          </a:p>
          <a:p>
            <a:pPr>
              <a:lnSpc>
                <a:spcPct val="200000"/>
              </a:lnSpc>
            </a:pPr>
            <a:endParaRPr lang="it-IT" sz="2600" b="1" cap="none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5" name="Immagine 4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407399" y="3098800"/>
            <a:ext cx="3600000" cy="3600000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163873"/>
            <a:ext cx="9177552" cy="724399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0614" y="966651"/>
            <a:ext cx="10620380" cy="443425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CONSIGLIO PASTORALE PARROCCHIALE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E’ l’organo di partecipazione responsabile dei fedeli alla vita e alla missione della parrocchia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Rappresenta l’intera comunità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Assume la funzione del Consiglio della CEP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E’ bene che sia elettivo per favorire la reale responsabilità e fedeltà che proviene dal rappresentare l’intera comunità cristiana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E’ presieduto dal parroco</a:t>
            </a:r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163873"/>
            <a:ext cx="9177552" cy="724399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0614" y="966651"/>
            <a:ext cx="10620380" cy="443425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it-IT" sz="2800" b="1" cap="non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CONSIGLIO PASTORALE PARROCCHIALE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Il Parroco ha il diritto di cooptare membri significativi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I membri del Consiglio Pastorale appartengono a diverse commissioni con compiti specifici.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it-IT" sz="2600" b="1" cap="none" dirty="0">
                <a:solidFill>
                  <a:schemeClr val="tx1">
                    <a:lumMod val="95000"/>
                  </a:schemeClr>
                </a:solidFill>
              </a:rPr>
              <a:t>E’ previsto dal diritto canonico.</a:t>
            </a:r>
          </a:p>
        </p:txBody>
      </p:sp>
      <p:pic>
        <p:nvPicPr>
          <p:cNvPr id="4" name="Immagine 3" descr="Pagine estratte da Quadro_di_Riferimento_it"/>
          <p:cNvPicPr/>
          <p:nvPr/>
        </p:nvPicPr>
        <p:blipFill>
          <a:blip r:embed="rId2"/>
          <a:srcRect l="2429" t="17003" r="3819" b="17249"/>
          <a:stretch>
            <a:fillRect/>
          </a:stretch>
        </p:blipFill>
        <p:spPr bwMode="auto">
          <a:xfrm>
            <a:off x="8343899" y="3187700"/>
            <a:ext cx="3600000" cy="3600000"/>
          </a:xfrm>
          <a:prstGeom prst="ellipse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163873"/>
            <a:ext cx="9177552" cy="724399"/>
          </a:xfrm>
        </p:spPr>
        <p:txBody>
          <a:bodyPr/>
          <a:lstStyle/>
          <a:p>
            <a:r>
              <a:rPr lang="it-IT" b="1" dirty="0">
                <a:solidFill>
                  <a:srgbClr val="FFFF00"/>
                </a:solidFill>
              </a:rPr>
              <a:t>GLI ORGANISMI </a:t>
            </a:r>
            <a:r>
              <a:rPr lang="it-IT" b="1" dirty="0" err="1">
                <a:solidFill>
                  <a:srgbClr val="FFFF00"/>
                </a:solidFill>
              </a:rPr>
              <a:t>DI</a:t>
            </a:r>
            <a:r>
              <a:rPr lang="it-IT" b="1" dirty="0">
                <a:solidFill>
                  <a:srgbClr val="FFFF00"/>
                </a:solidFill>
              </a:rPr>
              <a:t> PARTECIPAZIONE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0614" y="966651"/>
            <a:ext cx="10620380" cy="443425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3200" b="1" cap="none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LE COMMISSIONI DEL CONSIGLIO PASTORALE</a:t>
            </a:r>
            <a:endParaRPr lang="it-IT" sz="3200" b="1" i="1" cap="none" dirty="0">
              <a:solidFill>
                <a:srgbClr val="FF3300"/>
              </a:solidFill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it-IT" sz="3000" b="1" i="1" cap="none" dirty="0">
                <a:solidFill>
                  <a:srgbClr val="FF3300"/>
                </a:solidFill>
              </a:rPr>
              <a:t>PASTORALE GIOVANILE E CATECHESI D’INIZIAZIONE CRISTIANA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it-IT" sz="3000" b="1" i="1" cap="none" dirty="0">
                <a:solidFill>
                  <a:srgbClr val="FF3300"/>
                </a:solidFill>
              </a:rPr>
              <a:t>CARITA’ E PROBLEMI SOCIALI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it-IT" sz="3000" b="1" i="1" cap="none" dirty="0">
                <a:solidFill>
                  <a:srgbClr val="FF3300"/>
                </a:solidFill>
              </a:rPr>
              <a:t>CULTURA E COMUNICAZIONE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it-IT" sz="3000" b="1" i="1" cap="none" dirty="0">
                <a:solidFill>
                  <a:srgbClr val="FF3300"/>
                </a:solidFill>
              </a:rPr>
              <a:t>EVANGELIZZAZIONE E CATECHESI ADULTI E FAMIGLIE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it-IT" sz="3000" b="1" i="1" cap="none" dirty="0">
                <a:solidFill>
                  <a:srgbClr val="FF3300"/>
                </a:solidFill>
              </a:rPr>
              <a:t>LITURGIA E ANIMAZIONE SPIRITUALE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it-IT" sz="3000" b="1" i="1" cap="none" dirty="0">
                <a:solidFill>
                  <a:srgbClr val="FF3300"/>
                </a:solidFill>
              </a:rPr>
              <a:t>AFFARI ECONOMICI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it-IT" sz="2800" b="1" cap="none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it-IT" sz="2600" b="1" cap="none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146230-566C-4249-B1BA-DD508C8ECE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6500" b="1" dirty="0">
                <a:solidFill>
                  <a:srgbClr val="FFC000"/>
                </a:solidFill>
              </a:rPr>
              <a:t>ESPERIENZE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AFDBE72-36C9-40A4-B845-737FF700D8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5012512"/>
            <a:ext cx="8825658" cy="861420"/>
          </a:xfrm>
        </p:spPr>
        <p:txBody>
          <a:bodyPr>
            <a:normAutofit lnSpcReduction="10000"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UNA COMUNITA’ SALESIANA ANIMATRICE </a:t>
            </a:r>
            <a:r>
              <a:rPr lang="it-IT" sz="2800" b="1" dirty="0" err="1">
                <a:solidFill>
                  <a:srgbClr val="FFFF00"/>
                </a:solidFill>
              </a:rPr>
              <a:t>DI</a:t>
            </a:r>
            <a:r>
              <a:rPr lang="it-IT" sz="2800" b="1" dirty="0">
                <a:solidFill>
                  <a:srgbClr val="FFFF00"/>
                </a:solidFill>
              </a:rPr>
              <a:t> UN’OPERA SALESIANA</a:t>
            </a:r>
          </a:p>
        </p:txBody>
      </p:sp>
    </p:spTree>
    <p:extLst>
      <p:ext uri="{BB962C8B-B14F-4D97-AF65-F5344CB8AC3E}">
        <p14:creationId xmlns:p14="http://schemas.microsoft.com/office/powerpoint/2010/main" val="29869279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146230-566C-4249-B1BA-DD508C8ECE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6000" b="1" dirty="0">
                <a:solidFill>
                  <a:srgbClr val="FF0000"/>
                </a:solidFill>
              </a:rPr>
              <a:t>IL PROGETTO EDUCATIVO PASTORALE SALESIANO</a:t>
            </a:r>
            <a:br>
              <a:rPr lang="it-IT" sz="6000" b="1" dirty="0">
                <a:solidFill>
                  <a:srgbClr val="FF0000"/>
                </a:solidFill>
              </a:rPr>
            </a:br>
            <a:r>
              <a:rPr lang="it-IT" sz="6000" b="1" i="1" dirty="0">
                <a:solidFill>
                  <a:srgbClr val="FF0000"/>
                </a:solidFill>
              </a:rPr>
              <a:t>LOCALE 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AFDBE72-36C9-40A4-B845-737FF700D8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5012512"/>
            <a:ext cx="8825658" cy="861420"/>
          </a:xfrm>
        </p:spPr>
        <p:txBody>
          <a:bodyPr>
            <a:normAutofit lnSpcReduction="10000"/>
          </a:bodyPr>
          <a:lstStyle/>
          <a:p>
            <a:r>
              <a:rPr lang="it-IT" sz="2800" b="1" dirty="0">
                <a:solidFill>
                  <a:srgbClr val="FFC000"/>
                </a:solidFill>
              </a:rPr>
              <a:t>LA PIANIFICAZIONE DEGLI OBIETTIVI E L’ANIMAZIONE DELL’OPERA</a:t>
            </a:r>
          </a:p>
        </p:txBody>
      </p:sp>
    </p:spTree>
    <p:extLst>
      <p:ext uri="{BB962C8B-B14F-4D97-AF65-F5344CB8AC3E}">
        <p14:creationId xmlns:p14="http://schemas.microsoft.com/office/powerpoint/2010/main" val="298692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3038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801" y="1790700"/>
            <a:ext cx="7366000" cy="454238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2600" b="1" cap="none" dirty="0">
                <a:solidFill>
                  <a:srgbClr val="FFFF00"/>
                </a:solidFill>
              </a:rPr>
              <a:t>L’esperienza di Chiesa è esperienza di</a:t>
            </a:r>
          </a:p>
          <a:p>
            <a:pPr>
              <a:spcBef>
                <a:spcPts val="0"/>
              </a:spcBef>
            </a:pPr>
            <a:r>
              <a:rPr lang="it-IT" sz="2600" b="1" cap="none" dirty="0">
                <a:solidFill>
                  <a:srgbClr val="FFFF00"/>
                </a:solidFill>
              </a:rPr>
              <a:t>comunione con Dio e con gli uomini.</a:t>
            </a:r>
          </a:p>
          <a:p>
            <a:pPr>
              <a:spcBef>
                <a:spcPts val="0"/>
              </a:spcBef>
            </a:pPr>
            <a:r>
              <a:rPr lang="it-IT" sz="2600" b="1" cap="none" dirty="0">
                <a:solidFill>
                  <a:srgbClr val="FFFF00"/>
                </a:solidFill>
              </a:rPr>
              <a:t>È una comunità sostenuta dallo Spirito, dove la fede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rgbClr val="FFFF00"/>
                </a:solidFill>
              </a:rPr>
              <a:t> si vive in comunità </a:t>
            </a:r>
            <a:r>
              <a:rPr lang="it-IT" sz="2600" b="1" i="1" cap="none" dirty="0">
                <a:solidFill>
                  <a:srgbClr val="FFFF00"/>
                </a:solidFill>
              </a:rPr>
              <a:t>(</a:t>
            </a:r>
            <a:r>
              <a:rPr lang="it-IT" sz="2600" b="1" i="1" cap="none" dirty="0" err="1">
                <a:solidFill>
                  <a:srgbClr val="FFFF00"/>
                </a:solidFill>
              </a:rPr>
              <a:t>koinonia</a:t>
            </a:r>
            <a:r>
              <a:rPr lang="it-IT" sz="2600" b="1" i="1" cap="none" dirty="0">
                <a:solidFill>
                  <a:srgbClr val="FFFF00"/>
                </a:solidFill>
              </a:rPr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rgbClr val="FFFF00"/>
                </a:solidFill>
              </a:rPr>
              <a:t> si riflette e diventa coerente testimonianza </a:t>
            </a:r>
            <a:r>
              <a:rPr lang="it-IT" sz="2600" b="1" i="1" cap="none" dirty="0">
                <a:solidFill>
                  <a:srgbClr val="FFFF00"/>
                </a:solidFill>
              </a:rPr>
              <a:t>(</a:t>
            </a:r>
            <a:r>
              <a:rPr lang="it-IT" sz="2600" b="1" i="1" cap="none" dirty="0" err="1">
                <a:solidFill>
                  <a:srgbClr val="FFFF00"/>
                </a:solidFill>
              </a:rPr>
              <a:t>martyria</a:t>
            </a:r>
            <a:r>
              <a:rPr lang="it-IT" sz="2600" b="1" i="1" cap="none" dirty="0">
                <a:solidFill>
                  <a:srgbClr val="FFFF00"/>
                </a:solidFill>
              </a:rPr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rgbClr val="FFFF00"/>
                </a:solidFill>
              </a:rPr>
              <a:t> si celebra </a:t>
            </a:r>
            <a:r>
              <a:rPr lang="it-IT" sz="2600" b="1" i="1" cap="none" dirty="0">
                <a:solidFill>
                  <a:srgbClr val="FFFF00"/>
                </a:solidFill>
              </a:rPr>
              <a:t>(liturgia)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rgbClr val="FFFF00"/>
                </a:solidFill>
              </a:rPr>
              <a:t> si trasmette nel servizio e nella azione pastorale </a:t>
            </a:r>
            <a:r>
              <a:rPr lang="it-IT" sz="2600" b="1" i="1" cap="none" dirty="0">
                <a:solidFill>
                  <a:srgbClr val="FFFF00"/>
                </a:solidFill>
              </a:rPr>
              <a:t>(</a:t>
            </a:r>
            <a:r>
              <a:rPr lang="it-IT" sz="2600" b="1" i="1" cap="none" dirty="0" err="1">
                <a:solidFill>
                  <a:srgbClr val="FFFF00"/>
                </a:solidFill>
              </a:rPr>
              <a:t>diakonia</a:t>
            </a:r>
            <a:r>
              <a:rPr lang="it-IT" sz="2600" b="1" i="1" cap="none" dirty="0">
                <a:solidFill>
                  <a:srgbClr val="FFFF00"/>
                </a:solidFill>
              </a:rPr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t-IT" sz="2600" b="1" cap="none" dirty="0">
                <a:solidFill>
                  <a:srgbClr val="FFFF00"/>
                </a:solidFill>
              </a:rPr>
              <a:t> si traduce in atteggiamenti di vita </a:t>
            </a:r>
            <a:r>
              <a:rPr lang="it-IT" sz="2600" b="1" i="1" cap="none" dirty="0">
                <a:solidFill>
                  <a:srgbClr val="FFFF00"/>
                </a:solidFill>
              </a:rPr>
              <a:t>(spiritualità)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174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163873"/>
            <a:ext cx="9177552" cy="1390607"/>
          </a:xfrm>
        </p:spPr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Il PROGETTO EDUCATIVO PASTORALE SALESIANO LOCALE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501812" y="1942741"/>
            <a:ext cx="8825658" cy="474544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14400" b="1" cap="none" dirty="0">
                <a:solidFill>
                  <a:srgbClr val="FFC000"/>
                </a:solidFill>
              </a:rPr>
              <a:t>È il piano generale di intervento che guida la realizzazione del cammino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14400" b="1" cap="none" dirty="0" err="1">
                <a:solidFill>
                  <a:srgbClr val="FFC000"/>
                </a:solidFill>
              </a:rPr>
              <a:t>educativo-pastorale</a:t>
            </a:r>
            <a:r>
              <a:rPr lang="it-IT" sz="14400" b="1" cap="none" dirty="0">
                <a:solidFill>
                  <a:srgbClr val="FFC000"/>
                </a:solidFill>
              </a:rPr>
              <a:t> in un contesto determinato (quello locale).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it-IT" sz="14400" b="1" cap="none" dirty="0">
              <a:solidFill>
                <a:srgbClr val="FFC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it-IT" sz="14400" b="1" cap="none" dirty="0">
                <a:solidFill>
                  <a:srgbClr val="FFC000"/>
                </a:solidFill>
              </a:rPr>
              <a:t>È il progetto direttamente operativo che guida l’azione di tutti i membri della CEP</a:t>
            </a:r>
            <a:endParaRPr lang="it-IT" sz="14400" cap="none" dirty="0">
              <a:solidFill>
                <a:srgbClr val="FFC000"/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163873"/>
            <a:ext cx="9177552" cy="1390607"/>
          </a:xfrm>
        </p:spPr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Il PROGETTO EDUCATIVO PASTORALE SALESIANO LOCALE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501812" y="1727200"/>
            <a:ext cx="10699588" cy="4787899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it-IT" sz="3200" b="1" cap="none" dirty="0">
                <a:solidFill>
                  <a:srgbClr val="FFC000"/>
                </a:solidFill>
              </a:rPr>
              <a:t>obiettivo generale dell’anno, quale cornice di riferimento, orizzonte dentro cui si sviluppa il programma di animazione</a:t>
            </a:r>
          </a:p>
          <a:p>
            <a:pPr>
              <a:buFont typeface="Arial" pitchFamily="34" charset="0"/>
              <a:buChar char="•"/>
            </a:pPr>
            <a:r>
              <a:rPr lang="it-IT" sz="3200" b="1" cap="none" dirty="0">
                <a:solidFill>
                  <a:srgbClr val="FFC000"/>
                </a:solidFill>
              </a:rPr>
              <a:t>obiettivi specifici, per ogni ambiente pastorale e settore d’animazione: rappresentano la declinazione dell’obiettivo generale e si connotano come mete, traguardi da raggiungere, punti di arrivo su cui focalizzare tutti gli sforzi durante l’anno</a:t>
            </a:r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163873"/>
            <a:ext cx="9177552" cy="1390607"/>
          </a:xfrm>
        </p:spPr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Il PROGETTO EDUCATIVO PASTORALE SALESIANO LOCALE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501812" y="1727200"/>
            <a:ext cx="10699588" cy="4787899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it-IT" sz="3200" b="1" cap="none" dirty="0">
                <a:solidFill>
                  <a:srgbClr val="FFC000"/>
                </a:solidFill>
              </a:rPr>
              <a:t>processi ed gli interventi della CEP dei diversi ambienti e, eventualmente, settori d’animazione pastorale, secondo le dimensioni del PEPS, con la precisazione dei soggetti coinvolti, degli specifici compiti e dei tempi;</a:t>
            </a:r>
          </a:p>
          <a:p>
            <a:pPr>
              <a:buFont typeface="Arial" pitchFamily="34" charset="0"/>
              <a:buChar char="•"/>
            </a:pPr>
            <a:r>
              <a:rPr lang="it-IT" sz="3200" b="1" cap="none" dirty="0">
                <a:solidFill>
                  <a:srgbClr val="FFC000"/>
                </a:solidFill>
              </a:rPr>
              <a:t>modalità di valutazione per una effettiva verifica del reale raggiungimento dei risultati prefissati;</a:t>
            </a:r>
          </a:p>
          <a:p>
            <a:pPr>
              <a:buFont typeface="Arial" pitchFamily="34" charset="0"/>
              <a:buChar char="•"/>
            </a:pPr>
            <a:r>
              <a:rPr lang="it-IT" sz="3200" b="1" cap="none" dirty="0">
                <a:solidFill>
                  <a:srgbClr val="FFC000"/>
                </a:solidFill>
              </a:rPr>
              <a:t>organigramma dell’opera</a:t>
            </a:r>
          </a:p>
          <a:p>
            <a:pPr>
              <a:buFont typeface="Arial" pitchFamily="34" charset="0"/>
              <a:buChar char="•"/>
            </a:pPr>
            <a:r>
              <a:rPr lang="it-IT" sz="3200" b="1" cap="none" dirty="0">
                <a:solidFill>
                  <a:srgbClr val="FFC000"/>
                </a:solidFill>
              </a:rPr>
              <a:t>calendario con tutti gli appuntamenti dell’anno</a:t>
            </a:r>
          </a:p>
          <a:p>
            <a:endParaRPr lang="it-IT" sz="900" dirty="0"/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163873"/>
            <a:ext cx="9177552" cy="1390607"/>
          </a:xfrm>
        </p:spPr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Il PROGETTO EDUCATIVO PASTORALE SALESIANO LOCALE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323" y="1567543"/>
            <a:ext cx="11336054" cy="510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163873"/>
            <a:ext cx="9177552" cy="1390607"/>
          </a:xfrm>
        </p:spPr>
        <p:txBody>
          <a:bodyPr/>
          <a:lstStyle/>
          <a:p>
            <a:r>
              <a:rPr lang="it-IT" sz="4400" b="1" dirty="0">
                <a:solidFill>
                  <a:srgbClr val="FF0000"/>
                </a:solidFill>
              </a:rPr>
              <a:t>EPILOGO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660401" y="1968500"/>
            <a:ext cx="7950200" cy="366928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4400" i="1" cap="none" dirty="0">
                <a:solidFill>
                  <a:schemeClr val="tx1"/>
                </a:solidFill>
                <a:latin typeface="Berlin Sans FB Demi" panose="020E0802020502020306" pitchFamily="34" charset="0"/>
                <a:cs typeface="Aparajita" pitchFamily="34" charset="0"/>
              </a:rPr>
              <a:t>Il laico cristiano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4400" i="1" cap="none" dirty="0">
                <a:solidFill>
                  <a:schemeClr val="tx1"/>
                </a:solidFill>
                <a:latin typeface="Berlin Sans FB Demi" panose="020E0802020502020306" pitchFamily="34" charset="0"/>
                <a:cs typeface="Aparajita" pitchFamily="34" charset="0"/>
              </a:rPr>
              <a:t>è un membro della chiesa nel mondo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4400" i="1" cap="none" dirty="0">
                <a:solidFill>
                  <a:schemeClr val="tx1"/>
                </a:solidFill>
                <a:latin typeface="Berlin Sans FB Demi" panose="020E0802020502020306" pitchFamily="34" charset="0"/>
                <a:cs typeface="Aparajita" pitchFamily="34" charset="0"/>
              </a:rPr>
              <a:t>e un membro del mondo nella chiesa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0066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3038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801" y="1943100"/>
            <a:ext cx="7366000" cy="438998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3200" b="1" cap="none" dirty="0">
                <a:solidFill>
                  <a:srgbClr val="FFFF00"/>
                </a:solidFill>
              </a:rPr>
              <a:t>Il </a:t>
            </a:r>
            <a:r>
              <a:rPr lang="it-IT" sz="3200" b="1" u="sng" cap="none" dirty="0">
                <a:solidFill>
                  <a:srgbClr val="FFFF00"/>
                </a:solidFill>
              </a:rPr>
              <a:t>carisma</a:t>
            </a:r>
            <a:r>
              <a:rPr lang="it-IT" sz="3200" b="1" cap="none" dirty="0">
                <a:solidFill>
                  <a:srgbClr val="FFFF00"/>
                </a:solidFill>
              </a:rPr>
              <a:t> salesiano partecipa della missione universale della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3200" b="1" cap="none" dirty="0">
                <a:solidFill>
                  <a:srgbClr val="FFFF00"/>
                </a:solidFill>
              </a:rPr>
              <a:t>Chiesa: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3200" b="1" i="1" cap="none" dirty="0">
                <a:solidFill>
                  <a:srgbClr val="FFFF00"/>
                </a:solidFill>
              </a:rPr>
              <a:t>è un’esperienza dello Spirito, un Dono di Dio dato alla Chiesa 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3200" b="1" i="1" cap="none" dirty="0">
                <a:solidFill>
                  <a:srgbClr val="FFFF00"/>
                </a:solidFill>
              </a:rPr>
              <a:t>all’umanità attraverso Don Bosco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174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3038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801" y="2032000"/>
            <a:ext cx="7366000" cy="430108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con proprietà distintive: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it-IT" sz="2800" b="1" cap="none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b="1" i="1" cap="none" dirty="0">
                <a:solidFill>
                  <a:srgbClr val="FFFF00"/>
                </a:solidFill>
              </a:rPr>
              <a:t> i destinatari specifici: “radunare” i </a:t>
            </a:r>
            <a:r>
              <a:rPr lang="it-IT" sz="2800" b="1" i="1" u="sng" cap="none" dirty="0">
                <a:solidFill>
                  <a:srgbClr val="FFFF00"/>
                </a:solidFill>
              </a:rPr>
              <a:t>giovani</a:t>
            </a:r>
            <a:r>
              <a:rPr lang="it-IT" sz="2800" b="1" i="1" cap="none" dirty="0">
                <a:solidFill>
                  <a:srgbClr val="FFFF00"/>
                </a:solidFill>
              </a:rPr>
              <a:t> (ma anche le famiglie, i lontani)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174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3038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801" y="2057400"/>
            <a:ext cx="7366000" cy="427568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con proprietà distintive: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it-IT" sz="2800" b="1" cap="none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b="1" i="1" cap="none" dirty="0">
                <a:solidFill>
                  <a:srgbClr val="FFFF00"/>
                </a:solidFill>
              </a:rPr>
              <a:t> la predilezione per “i più </a:t>
            </a:r>
            <a:r>
              <a:rPr lang="it-IT" sz="2800" b="1" i="1" u="sng" cap="none" dirty="0">
                <a:solidFill>
                  <a:srgbClr val="FFFF00"/>
                </a:solidFill>
              </a:rPr>
              <a:t>poveri</a:t>
            </a:r>
            <a:r>
              <a:rPr lang="it-IT" sz="2800" b="1" i="1" cap="none" dirty="0">
                <a:solidFill>
                  <a:srgbClr val="FFFF00"/>
                </a:solidFill>
              </a:rPr>
              <a:t>, abbandonati, in pericolo”: “</a:t>
            </a:r>
            <a:r>
              <a:rPr lang="it-IT" sz="2800" b="1" i="1" u="sng" cap="none" dirty="0">
                <a:solidFill>
                  <a:srgbClr val="FFFF00"/>
                </a:solidFill>
              </a:rPr>
              <a:t>lontani</a:t>
            </a:r>
            <a:r>
              <a:rPr lang="it-IT" sz="2800" b="1" i="1" cap="none" dirty="0">
                <a:solidFill>
                  <a:srgbClr val="FFFF00"/>
                </a:solidFill>
              </a:rPr>
              <a:t>” da Dio, emarginati dalla comunità umana, più carenti dell’esperienza dell’amore di Dio;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174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3038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801" y="2057400"/>
            <a:ext cx="7366000" cy="427568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con proprietà distintive: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it-IT" sz="2400" b="1" cap="none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b="1" i="1" cap="none" dirty="0">
                <a:solidFill>
                  <a:srgbClr val="FFFF00"/>
                </a:solidFill>
              </a:rPr>
              <a:t> uno stile tipico che privilegia </a:t>
            </a:r>
            <a:r>
              <a:rPr lang="it-IT" sz="2800" b="1" i="1" u="sng" cap="none" dirty="0">
                <a:solidFill>
                  <a:srgbClr val="FFFF00"/>
                </a:solidFill>
              </a:rPr>
              <a:t>l’amorevolezza</a:t>
            </a:r>
            <a:r>
              <a:rPr lang="it-IT" sz="2800" b="1" i="1" cap="none" dirty="0">
                <a:solidFill>
                  <a:srgbClr val="FFFF00"/>
                </a:solidFill>
              </a:rPr>
              <a:t> (amore educativo che fa crescere e crea corrispondenza) e la </a:t>
            </a:r>
            <a:r>
              <a:rPr lang="it-IT" sz="2800" b="1" i="1" u="sng" cap="none" dirty="0" err="1">
                <a:solidFill>
                  <a:srgbClr val="FFFF00"/>
                </a:solidFill>
              </a:rPr>
              <a:t>comunitarietà</a:t>
            </a:r>
            <a:r>
              <a:rPr lang="it-IT" sz="2800" b="1" i="1" cap="none" dirty="0">
                <a:solidFill>
                  <a:srgbClr val="FFFF00"/>
                </a:solidFill>
              </a:rPr>
              <a:t> (spirito di famiglia), per superare la solitudine e lo sfruttamento;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174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E88358-C828-46B8-BAF5-CAD0907F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9" y="359819"/>
            <a:ext cx="8825657" cy="1303882"/>
          </a:xfrm>
        </p:spPr>
        <p:txBody>
          <a:bodyPr/>
          <a:lstStyle/>
          <a:p>
            <a:r>
              <a:rPr lang="it-IT" b="1" dirty="0"/>
              <a:t>UNA COMUNIONE AL SERVIZIO</a:t>
            </a:r>
            <a:br>
              <a:rPr lang="it-IT" b="1" dirty="0"/>
            </a:br>
            <a:r>
              <a:rPr lang="it-IT" b="1" dirty="0"/>
              <a:t>DI UNA STESSA MISSIONE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55C2EA-96DB-410A-8203-EBD8DB56B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801" y="2057400"/>
            <a:ext cx="7366000" cy="427568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it-IT" sz="2800" b="1" cap="none" dirty="0">
                <a:solidFill>
                  <a:srgbClr val="FFFF00"/>
                </a:solidFill>
              </a:rPr>
              <a:t>con proprietà distintive: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it-IT" sz="2800" b="1" cap="none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b="1" i="1" cap="none" dirty="0">
                <a:solidFill>
                  <a:srgbClr val="FFFF00"/>
                </a:solidFill>
              </a:rPr>
              <a:t> la “mediazione privilegiata”  dell’educazione e l’esperienza della </a:t>
            </a:r>
            <a:r>
              <a:rPr lang="it-IT" sz="2800" b="1" i="1" u="sng" cap="none" dirty="0">
                <a:solidFill>
                  <a:srgbClr val="FFFF00"/>
                </a:solidFill>
              </a:rPr>
              <a:t>Comunità </a:t>
            </a:r>
            <a:r>
              <a:rPr lang="it-IT" sz="2800" b="1" i="1" u="sng" cap="none" dirty="0" err="1">
                <a:solidFill>
                  <a:srgbClr val="FFFF00"/>
                </a:solidFill>
              </a:rPr>
              <a:t>Educativo-Pastorale</a:t>
            </a:r>
            <a:r>
              <a:rPr lang="it-IT" sz="2800" b="1" i="1" cap="none" dirty="0">
                <a:solidFill>
                  <a:srgbClr val="FFFF00"/>
                </a:solidFill>
              </a:rPr>
              <a:t>, “esperienza di Chiesa, rivelatrice del disegno di Dio”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EEA52A1-6D62-4B62-BEF1-3AF3D51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6" t="17793" r="5891" b="17793"/>
          <a:stretch/>
        </p:blipFill>
        <p:spPr>
          <a:xfrm>
            <a:off x="8217439" y="2782389"/>
            <a:ext cx="3689638" cy="371579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6510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e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</TotalTime>
  <Words>1637</Words>
  <Application>Microsoft Office PowerPoint</Application>
  <PresentationFormat>Widescreen</PresentationFormat>
  <Paragraphs>179</Paragraphs>
  <Slides>44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51" baseType="lpstr">
      <vt:lpstr>Aparajita</vt:lpstr>
      <vt:lpstr>Arial</vt:lpstr>
      <vt:lpstr>Berlin Sans FB Demi</vt:lpstr>
      <vt:lpstr>Century Gothic</vt:lpstr>
      <vt:lpstr>Wingdings</vt:lpstr>
      <vt:lpstr>Wingdings 3</vt:lpstr>
      <vt:lpstr>Ione</vt:lpstr>
      <vt:lpstr>UNA COMUNITA’ IN CAMMINO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UNA COMUNIONE AL SERVIZIO DI UNA STESSA MISSIONE</vt:lpstr>
      <vt:lpstr>GLI ORGANISMI 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GLI ORGANISMI DI PARTECIPAZIONE</vt:lpstr>
      <vt:lpstr>ESPERIENZE</vt:lpstr>
      <vt:lpstr>IL PROGETTO EDUCATIVO PASTORALE SALESIANO LOCALE </vt:lpstr>
      <vt:lpstr>Il PROGETTO EDUCATIVO PASTORALE SALESIANO LOCALE</vt:lpstr>
      <vt:lpstr>Il PROGETTO EDUCATIVO PASTORALE SALESIANO LOCALE</vt:lpstr>
      <vt:lpstr>Il PROGETTO EDUCATIVO PASTORALE SALESIANO LOCALE</vt:lpstr>
      <vt:lpstr>Il PROGETTO EDUCATIVO PASTORALE SALESIANO LOCALE</vt:lpstr>
      <vt:lpstr>EPILOGO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PASTORALE GIOVANILE SALESIANA:</dc:title>
  <dc:creator>Davide Fanelli</dc:creator>
  <cp:lastModifiedBy>Davide Fanelli</cp:lastModifiedBy>
  <cp:revision>55</cp:revision>
  <dcterms:created xsi:type="dcterms:W3CDTF">2018-06-05T17:29:41Z</dcterms:created>
  <dcterms:modified xsi:type="dcterms:W3CDTF">2018-06-08T09:36:13Z</dcterms:modified>
</cp:coreProperties>
</file>